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1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82F"/>
    <a:srgbClr val="E30B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94" d="100"/>
          <a:sy n="94" d="100"/>
        </p:scale>
        <p:origin x="245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AA795-EEDC-9849-9D6C-938E2FB71946}" type="datetimeFigureOut">
              <a:rPr lang="de-DE" smtClean="0"/>
              <a:t>23.07.2026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73CFD-BA51-B34B-AFED-B0C28B2C9D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140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Silhouette, Design enthält.&#10;&#10;Automatisch generierte Beschreibung">
            <a:extLst>
              <a:ext uri="{FF2B5EF4-FFF2-40B4-BE49-F238E27FC236}">
                <a16:creationId xmlns:a16="http://schemas.microsoft.com/office/drawing/2014/main" id="{9D92CBF1-7AF3-4742-AC61-0C31FBEA65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E5CDD3D6-A922-6640-ACC9-D7973222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3C8F5-EDFC-4E86-8E3A-407B67B1DAFD}" type="datetime1">
              <a:rPr lang="de-DE" smtClean="0"/>
              <a:t>23.07.2026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B0EF60D4-FF4F-3E42-8968-387BE62FD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Titel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793645EC-0EEB-8F45-BF85-1525C3F4A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AF58-5522-3144-939C-0E313F17673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371C7B3-6519-409F-A650-1B04080288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723874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A5082F"/>
                </a:solidFill>
              </a:defRPr>
            </a:lvl1pPr>
          </a:lstStyle>
          <a:p>
            <a:r>
              <a:rPr lang="de-DE" dirty="0"/>
              <a:t>Titelfolie Überschrift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BC5D50BF-6A6A-42E7-A0C3-647C3DC773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203549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A5082F"/>
                </a:solidFill>
                <a:latin typeface="Lor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288719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Sky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Silhouette enthält.&#10;&#10;Automatisch generierte Beschreibung">
            <a:extLst>
              <a:ext uri="{FF2B5EF4-FFF2-40B4-BE49-F238E27FC236}">
                <a16:creationId xmlns:a16="http://schemas.microsoft.com/office/drawing/2014/main" id="{92790825-B569-1A42-8B76-EAE8665B83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EF3F6C2-1EAE-EB40-90F2-86CBE449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4EB7-9090-46C7-828D-7A38CBAEFACE}" type="datetime1">
              <a:rPr lang="de-DE" smtClean="0"/>
              <a:t>23.07.2026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EEE64C-CE0C-E34A-B52D-C9633F347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Titel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83D1D8-66EE-324E-9C34-E1B453AD5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AF58-5522-3144-939C-0E313F17673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E3540160-9B67-C346-B283-832B39719A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dirty="0"/>
              <a:t>Überschrift Lora</a:t>
            </a:r>
          </a:p>
        </p:txBody>
      </p:sp>
      <p:sp>
        <p:nvSpPr>
          <p:cNvPr id="14" name="Inhaltsplatzhalter 12">
            <a:extLst>
              <a:ext uri="{FF2B5EF4-FFF2-40B4-BE49-F238E27FC236}">
                <a16:creationId xmlns:a16="http://schemas.microsoft.com/office/drawing/2014/main" id="{A4243F55-BBB5-B547-BDBE-7CD3275549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199" y="1868557"/>
            <a:ext cx="10515600" cy="38861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Mastertextformat Arial</a:t>
            </a:r>
          </a:p>
        </p:txBody>
      </p:sp>
    </p:spTree>
    <p:extLst>
      <p:ext uri="{BB962C8B-B14F-4D97-AF65-F5344CB8AC3E}">
        <p14:creationId xmlns:p14="http://schemas.microsoft.com/office/powerpoint/2010/main" val="105549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ohne Sky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Text, Screenshot, Design enthält.&#10;&#10;Automatisch generierte Beschreibung">
            <a:extLst>
              <a:ext uri="{FF2B5EF4-FFF2-40B4-BE49-F238E27FC236}">
                <a16:creationId xmlns:a16="http://schemas.microsoft.com/office/drawing/2014/main" id="{D47E62FC-CC05-BF4E-90CE-2A620DDD5E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3B996C-2FFA-0A48-AEEF-E1131E6231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dirty="0"/>
              <a:t>Überschrift Lora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E5CDD3D6-A922-6640-ACC9-D7973222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F79E7-E5F6-4E2D-8CED-18AAA8BCACBA}" type="datetime1">
              <a:rPr lang="de-DE" smtClean="0"/>
              <a:t>23.07.2026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B0EF60D4-FF4F-3E42-8968-387BE62FD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Titel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793645EC-0EEB-8F45-BF85-1525C3F4A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AF58-5522-3144-939C-0E313F17673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5FF82281-277C-9545-AE0B-EA2285371B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199" y="1868557"/>
            <a:ext cx="10515600" cy="38861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e-DE"/>
              <a:t>Mastertextformat Arial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913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BCEF6BF-A3C0-6F40-9B96-285B1DB96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841147-B70D-8946-AF2E-5E000D716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BA241712-6F57-7A4F-BBE8-EE3E0CB278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81130" y="6356350"/>
            <a:ext cx="55062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F439CD0B-8AAD-6449-B2D5-FECC506C9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8266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528AF58-5522-3144-939C-0E313F17673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215925E5-E9A9-EA47-BC6C-BA6805BD29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74134" y="6356350"/>
            <a:ext cx="10899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9C6B45-1680-447B-B951-0C31D3FA1E59}" type="datetime1">
              <a:rPr lang="de-DE" smtClean="0"/>
              <a:t>23.07.2026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5597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4" r:id="rId2"/>
    <p:sldLayoutId id="2147483665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Lora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E73216-502C-4D28-AF6D-4CC6A1D55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5657" y="1526722"/>
            <a:ext cx="10058400" cy="2155371"/>
          </a:xfrm>
        </p:spPr>
        <p:txBody>
          <a:bodyPr>
            <a:normAutofit/>
          </a:bodyPr>
          <a:lstStyle/>
          <a:p>
            <a:r>
              <a:rPr lang="de-DE" dirty="0"/>
              <a:t>Beteiligungen der </a:t>
            </a:r>
            <a:br>
              <a:rPr lang="de-DE" dirty="0"/>
            </a:br>
            <a:r>
              <a:rPr lang="de-DE" dirty="0"/>
              <a:t>Stadt Dachau</a:t>
            </a:r>
            <a:br>
              <a:rPr lang="de-DE" dirty="0"/>
            </a:br>
            <a:r>
              <a:rPr lang="de-DE" sz="1600" dirty="0"/>
              <a:t>(Stand: 31.12.2025)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0404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864562A-F6FE-42BD-B5C0-86F082396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AF58-5522-3144-939C-0E313F176736}" type="slidenum">
              <a:rPr lang="de-DE" smtClean="0">
                <a:latin typeface="Lora"/>
              </a:rPr>
              <a:pPr/>
              <a:t>2</a:t>
            </a:fld>
            <a:endParaRPr lang="de-DE" dirty="0">
              <a:latin typeface="Lora"/>
            </a:endParaRP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6B6A1BF7-C111-47C6-B740-B4FFD7ED0BE4}"/>
              </a:ext>
            </a:extLst>
          </p:cNvPr>
          <p:cNvSpPr/>
          <p:nvPr/>
        </p:nvSpPr>
        <p:spPr>
          <a:xfrm>
            <a:off x="4710045" y="136525"/>
            <a:ext cx="2308357" cy="1070784"/>
          </a:xfrm>
          <a:prstGeom prst="ellipse">
            <a:avLst/>
          </a:prstGeom>
          <a:solidFill>
            <a:srgbClr val="A5082F"/>
          </a:solidFill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Große Kreisstadt Dachau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D310B43E-B522-40F4-92DD-E017AC7456BD}"/>
              </a:ext>
            </a:extLst>
          </p:cNvPr>
          <p:cNvSpPr/>
          <p:nvPr/>
        </p:nvSpPr>
        <p:spPr>
          <a:xfrm>
            <a:off x="4786402" y="1782322"/>
            <a:ext cx="2232000" cy="839738"/>
          </a:xfrm>
          <a:prstGeom prst="rect">
            <a:avLst/>
          </a:prstGeom>
          <a:solidFill>
            <a:srgbClr val="A5082F">
              <a:alpha val="69804"/>
            </a:srgbClr>
          </a:solidFill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Stadtwerke Dachau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(Eigenbetrieb)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47F8436-DAD1-4BEA-A20D-D02994DB515A}"/>
              </a:ext>
            </a:extLst>
          </p:cNvPr>
          <p:cNvSpPr txBox="1"/>
          <p:nvPr/>
        </p:nvSpPr>
        <p:spPr>
          <a:xfrm rot="1762207">
            <a:off x="7498511" y="1244956"/>
            <a:ext cx="624930" cy="215444"/>
          </a:xfrm>
          <a:prstGeom prst="rect">
            <a:avLst/>
          </a:prstGeom>
          <a:noFill/>
          <a:ln>
            <a:solidFill>
              <a:sysClr val="window" lastClr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100 %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6C290AB6-649E-408F-B437-352ABCE929C4}"/>
              </a:ext>
            </a:extLst>
          </p:cNvPr>
          <p:cNvSpPr/>
          <p:nvPr/>
        </p:nvSpPr>
        <p:spPr>
          <a:xfrm>
            <a:off x="2304119" y="2892059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KOS Energie GmbH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EAB384C8-6846-4776-A818-45BB1CB2F704}"/>
              </a:ext>
            </a:extLst>
          </p:cNvPr>
          <p:cNvSpPr/>
          <p:nvPr/>
        </p:nvSpPr>
        <p:spPr>
          <a:xfrm>
            <a:off x="2304119" y="3220470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Energieallianz Bayern GmbH &amp; Co. KG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11762CAF-5C8E-42B9-84E4-6E1E87C7D296}"/>
              </a:ext>
            </a:extLst>
          </p:cNvPr>
          <p:cNvSpPr/>
          <p:nvPr/>
        </p:nvSpPr>
        <p:spPr>
          <a:xfrm>
            <a:off x="2304119" y="3533049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Energieallianz Projekt GmbH &amp; Co. KG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62803656-F5A8-408B-BAED-AEA565A843BF}"/>
              </a:ext>
            </a:extLst>
          </p:cNvPr>
          <p:cNvSpPr/>
          <p:nvPr/>
        </p:nvSpPr>
        <p:spPr>
          <a:xfrm>
            <a:off x="2302497" y="3848515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Dachau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CityCom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GmbH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7E200E71-EB27-4381-BD10-BE315C412B29}"/>
              </a:ext>
            </a:extLst>
          </p:cNvPr>
          <p:cNvSpPr/>
          <p:nvPr/>
        </p:nvSpPr>
        <p:spPr>
          <a:xfrm>
            <a:off x="2298592" y="4156586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BavariaGIS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GmbH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1734AA7C-07A3-4AA5-98D0-0DAA9D9AC29B}"/>
              </a:ext>
            </a:extLst>
          </p:cNvPr>
          <p:cNvSpPr/>
          <p:nvPr/>
        </p:nvSpPr>
        <p:spPr>
          <a:xfrm>
            <a:off x="2298592" y="4473347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Windpark Zieger GmbH &amp; Co. KG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7984EF2A-132F-4D35-BFE6-4A4B3CEC2D08}"/>
              </a:ext>
            </a:extLst>
          </p:cNvPr>
          <p:cNvSpPr/>
          <p:nvPr/>
        </p:nvSpPr>
        <p:spPr>
          <a:xfrm>
            <a:off x="2304474" y="4788710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Windpark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Oerlenbach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GmbH &amp; Co. KG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831FCB2A-E55E-47E4-A646-806E45D7B417}"/>
              </a:ext>
            </a:extLst>
          </p:cNvPr>
          <p:cNvSpPr txBox="1"/>
          <p:nvPr/>
        </p:nvSpPr>
        <p:spPr>
          <a:xfrm rot="16200000">
            <a:off x="1981152" y="1222726"/>
            <a:ext cx="63237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0,02 %</a:t>
            </a:r>
          </a:p>
          <a:p>
            <a:endParaRPr lang="de-DE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Gerade Verbindung mit Pfeil 49">
            <a:extLst>
              <a:ext uri="{FF2B5EF4-FFF2-40B4-BE49-F238E27FC236}">
                <a16:creationId xmlns:a16="http://schemas.microsoft.com/office/drawing/2014/main" id="{378DDFAE-A57B-4F14-B29C-C28F3F785980}"/>
              </a:ext>
            </a:extLst>
          </p:cNvPr>
          <p:cNvCxnSpPr>
            <a:cxnSpLocks/>
          </p:cNvCxnSpPr>
          <p:nvPr/>
        </p:nvCxnSpPr>
        <p:spPr>
          <a:xfrm flipH="1">
            <a:off x="3255718" y="933388"/>
            <a:ext cx="1586164" cy="856093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triangle"/>
          </a:ln>
          <a:effectLst/>
        </p:spPr>
      </p:cxnSp>
      <p:sp>
        <p:nvSpPr>
          <p:cNvPr id="51" name="Textfeld 50">
            <a:extLst>
              <a:ext uri="{FF2B5EF4-FFF2-40B4-BE49-F238E27FC236}">
                <a16:creationId xmlns:a16="http://schemas.microsoft.com/office/drawing/2014/main" id="{BF979293-FF91-48D2-8FC2-98950E19BBFB}"/>
              </a:ext>
            </a:extLst>
          </p:cNvPr>
          <p:cNvSpPr txBox="1"/>
          <p:nvPr/>
        </p:nvSpPr>
        <p:spPr>
          <a:xfrm rot="19780497">
            <a:off x="3804871" y="1123577"/>
            <a:ext cx="649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99,98 %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DC74B5B2-7F03-4085-ACAE-10B89A6DEC6A}"/>
              </a:ext>
            </a:extLst>
          </p:cNvPr>
          <p:cNvSpPr txBox="1"/>
          <p:nvPr/>
        </p:nvSpPr>
        <p:spPr>
          <a:xfrm rot="16200000">
            <a:off x="5512545" y="1233647"/>
            <a:ext cx="5961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100 %</a:t>
            </a: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ECB0BBDA-C049-49D1-9D8F-A8DA020130A1}"/>
              </a:ext>
            </a:extLst>
          </p:cNvPr>
          <p:cNvSpPr/>
          <p:nvPr/>
        </p:nvSpPr>
        <p:spPr>
          <a:xfrm>
            <a:off x="2298592" y="5098107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Innkraft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Bayern GmbH &amp; Co. KG</a:t>
            </a: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4E242E45-C2EB-4E8B-B66D-7172091BA9AE}"/>
              </a:ext>
            </a:extLst>
          </p:cNvPr>
          <p:cNvSpPr/>
          <p:nvPr/>
        </p:nvSpPr>
        <p:spPr>
          <a:xfrm>
            <a:off x="2304474" y="5433482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Solarenergie Bayern Plus GmbH &amp; Co. KG</a:t>
            </a: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0F99EEE9-F42E-41D0-AD69-2E5C28C55FCE}"/>
              </a:ext>
            </a:extLst>
          </p:cNvPr>
          <p:cNvSpPr/>
          <p:nvPr/>
        </p:nvSpPr>
        <p:spPr>
          <a:xfrm>
            <a:off x="2297339" y="5761701"/>
            <a:ext cx="3398400" cy="25200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Solarenergie Bayern GmbH II &amp; Co. KG</a:t>
            </a:r>
          </a:p>
        </p:txBody>
      </p: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2A356746-A754-400B-94D3-66FDCABC0AA7}"/>
              </a:ext>
            </a:extLst>
          </p:cNvPr>
          <p:cNvCxnSpPr>
            <a:cxnSpLocks/>
            <a:stCxn id="40" idx="2"/>
          </p:cNvCxnSpPr>
          <p:nvPr/>
        </p:nvCxnSpPr>
        <p:spPr>
          <a:xfrm>
            <a:off x="5902402" y="2622060"/>
            <a:ext cx="15917" cy="3265641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0A5C1186-1209-467F-B175-76A744A46FAE}"/>
              </a:ext>
            </a:extLst>
          </p:cNvPr>
          <p:cNvCxnSpPr>
            <a:cxnSpLocks/>
            <a:stCxn id="42" idx="3"/>
            <a:endCxn id="90" idx="1"/>
          </p:cNvCxnSpPr>
          <p:nvPr/>
        </p:nvCxnSpPr>
        <p:spPr>
          <a:xfrm>
            <a:off x="5702519" y="3018059"/>
            <a:ext cx="427435" cy="0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482419E1-567C-48B7-ADE0-0404690C315D}"/>
              </a:ext>
            </a:extLst>
          </p:cNvPr>
          <p:cNvCxnSpPr>
            <a:cxnSpLocks/>
            <a:stCxn id="43" idx="3"/>
            <a:endCxn id="89" idx="1"/>
          </p:cNvCxnSpPr>
          <p:nvPr/>
        </p:nvCxnSpPr>
        <p:spPr>
          <a:xfrm>
            <a:off x="5702519" y="3346470"/>
            <a:ext cx="427435" cy="5150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5E246573-552E-4CA7-A7BE-CA9EA6C512D3}"/>
              </a:ext>
            </a:extLst>
          </p:cNvPr>
          <p:cNvCxnSpPr>
            <a:cxnSpLocks/>
            <a:stCxn id="46" idx="3"/>
            <a:endCxn id="86" idx="1"/>
          </p:cNvCxnSpPr>
          <p:nvPr/>
        </p:nvCxnSpPr>
        <p:spPr>
          <a:xfrm flipV="1">
            <a:off x="5696992" y="4281008"/>
            <a:ext cx="432963" cy="1578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27464F17-31EE-4D89-9A55-3F71E575A528}"/>
              </a:ext>
            </a:extLst>
          </p:cNvPr>
          <p:cNvCxnSpPr>
            <a:cxnSpLocks/>
            <a:stCxn id="47" idx="3"/>
            <a:endCxn id="87" idx="1"/>
          </p:cNvCxnSpPr>
          <p:nvPr/>
        </p:nvCxnSpPr>
        <p:spPr>
          <a:xfrm>
            <a:off x="5696992" y="4599347"/>
            <a:ext cx="432960" cy="2910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A5609BC9-CDAD-417D-ACEF-3714FBE97BE0}"/>
              </a:ext>
            </a:extLst>
          </p:cNvPr>
          <p:cNvCxnSpPr>
            <a:cxnSpLocks/>
            <a:stCxn id="48" idx="3"/>
            <a:endCxn id="88" idx="1"/>
          </p:cNvCxnSpPr>
          <p:nvPr/>
        </p:nvCxnSpPr>
        <p:spPr>
          <a:xfrm>
            <a:off x="5702874" y="4914710"/>
            <a:ext cx="439651" cy="1688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5FB52CBD-E8E0-457C-A99D-1C9A3FB0D2EF}"/>
              </a:ext>
            </a:extLst>
          </p:cNvPr>
          <p:cNvCxnSpPr>
            <a:cxnSpLocks/>
          </p:cNvCxnSpPr>
          <p:nvPr/>
        </p:nvCxnSpPr>
        <p:spPr>
          <a:xfrm>
            <a:off x="5702874" y="5551318"/>
            <a:ext cx="222580" cy="1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6A37ECC7-37E5-4655-8001-92C5B2A9215A}"/>
              </a:ext>
            </a:extLst>
          </p:cNvPr>
          <p:cNvCxnSpPr>
            <a:cxnSpLocks/>
          </p:cNvCxnSpPr>
          <p:nvPr/>
        </p:nvCxnSpPr>
        <p:spPr>
          <a:xfrm>
            <a:off x="4630570" y="4202909"/>
            <a:ext cx="0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A8430CCF-59F1-4F76-99B7-3AEE5D503AFA}"/>
              </a:ext>
            </a:extLst>
          </p:cNvPr>
          <p:cNvCxnSpPr>
            <a:cxnSpLocks/>
            <a:stCxn id="84" idx="1"/>
            <a:endCxn id="45" idx="3"/>
          </p:cNvCxnSpPr>
          <p:nvPr/>
        </p:nvCxnSpPr>
        <p:spPr>
          <a:xfrm flipH="1">
            <a:off x="5700897" y="3973023"/>
            <a:ext cx="429056" cy="1492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D9F3703D-72EC-4326-8DF1-96EE82F078DB}"/>
              </a:ext>
            </a:extLst>
          </p:cNvPr>
          <p:cNvCxnSpPr>
            <a:cxnSpLocks/>
            <a:stCxn id="85" idx="1"/>
            <a:endCxn id="44" idx="3"/>
          </p:cNvCxnSpPr>
          <p:nvPr/>
        </p:nvCxnSpPr>
        <p:spPr>
          <a:xfrm flipH="1" flipV="1">
            <a:off x="5702519" y="3659049"/>
            <a:ext cx="427434" cy="4436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16CDF8D9-2DEC-4A01-A328-3DAA5F8C67A0}"/>
              </a:ext>
            </a:extLst>
          </p:cNvPr>
          <p:cNvCxnSpPr>
            <a:cxnSpLocks/>
            <a:stCxn id="91" idx="1"/>
            <a:endCxn id="53" idx="3"/>
          </p:cNvCxnSpPr>
          <p:nvPr/>
        </p:nvCxnSpPr>
        <p:spPr>
          <a:xfrm flipH="1" flipV="1">
            <a:off x="5696992" y="5224107"/>
            <a:ext cx="432960" cy="3716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67" name="Gerader Verbinder 66">
            <a:extLst>
              <a:ext uri="{FF2B5EF4-FFF2-40B4-BE49-F238E27FC236}">
                <a16:creationId xmlns:a16="http://schemas.microsoft.com/office/drawing/2014/main" id="{E60F274C-EBAA-4272-9C79-AF3B00E15C6F}"/>
              </a:ext>
            </a:extLst>
          </p:cNvPr>
          <p:cNvCxnSpPr>
            <a:cxnSpLocks/>
            <a:endCxn id="55" idx="3"/>
          </p:cNvCxnSpPr>
          <p:nvPr/>
        </p:nvCxnSpPr>
        <p:spPr>
          <a:xfrm flipH="1">
            <a:off x="5695739" y="5887701"/>
            <a:ext cx="222580" cy="0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  <p:cxnSp>
        <p:nvCxnSpPr>
          <p:cNvPr id="68" name="Gerade Verbindung mit Pfeil 67">
            <a:extLst>
              <a:ext uri="{FF2B5EF4-FFF2-40B4-BE49-F238E27FC236}">
                <a16:creationId xmlns:a16="http://schemas.microsoft.com/office/drawing/2014/main" id="{453C97C2-D8A3-4169-AF40-18431D3E8480}"/>
              </a:ext>
            </a:extLst>
          </p:cNvPr>
          <p:cNvCxnSpPr>
            <a:cxnSpLocks/>
            <a:stCxn id="71" idx="4"/>
          </p:cNvCxnSpPr>
          <p:nvPr/>
        </p:nvCxnSpPr>
        <p:spPr>
          <a:xfrm>
            <a:off x="2322509" y="1157620"/>
            <a:ext cx="3852" cy="631138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triangle"/>
          </a:ln>
          <a:effectLst/>
        </p:spPr>
      </p:cxnSp>
      <p:cxnSp>
        <p:nvCxnSpPr>
          <p:cNvPr id="69" name="Gerade Verbindung mit Pfeil 68">
            <a:extLst>
              <a:ext uri="{FF2B5EF4-FFF2-40B4-BE49-F238E27FC236}">
                <a16:creationId xmlns:a16="http://schemas.microsoft.com/office/drawing/2014/main" id="{AA4A6832-777A-4665-819A-191E93A1FB5B}"/>
              </a:ext>
            </a:extLst>
          </p:cNvPr>
          <p:cNvCxnSpPr>
            <a:cxnSpLocks/>
            <a:stCxn id="39" idx="4"/>
          </p:cNvCxnSpPr>
          <p:nvPr/>
        </p:nvCxnSpPr>
        <p:spPr>
          <a:xfrm flipH="1">
            <a:off x="5864223" y="1207309"/>
            <a:ext cx="1" cy="516055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triangle"/>
          </a:ln>
          <a:effectLst/>
        </p:spPr>
      </p:cxnSp>
      <p:cxnSp>
        <p:nvCxnSpPr>
          <p:cNvPr id="70" name="Gerade Verbindung mit Pfeil 69">
            <a:extLst>
              <a:ext uri="{FF2B5EF4-FFF2-40B4-BE49-F238E27FC236}">
                <a16:creationId xmlns:a16="http://schemas.microsoft.com/office/drawing/2014/main" id="{23AA28FC-9C3E-42A3-8301-B090D8F4CEF3}"/>
              </a:ext>
            </a:extLst>
          </p:cNvPr>
          <p:cNvCxnSpPr>
            <a:cxnSpLocks/>
          </p:cNvCxnSpPr>
          <p:nvPr/>
        </p:nvCxnSpPr>
        <p:spPr>
          <a:xfrm>
            <a:off x="6902380" y="937687"/>
            <a:ext cx="1588477" cy="879762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triangle"/>
          </a:ln>
          <a:effectLst/>
        </p:spPr>
      </p:cxnSp>
      <p:sp>
        <p:nvSpPr>
          <p:cNvPr id="71" name="Ellipse 70">
            <a:extLst>
              <a:ext uri="{FF2B5EF4-FFF2-40B4-BE49-F238E27FC236}">
                <a16:creationId xmlns:a16="http://schemas.microsoft.com/office/drawing/2014/main" id="{E8411C5E-6528-4AD9-B872-1CEEB0163B90}"/>
              </a:ext>
            </a:extLst>
          </p:cNvPr>
          <p:cNvSpPr/>
          <p:nvPr/>
        </p:nvSpPr>
        <p:spPr>
          <a:xfrm>
            <a:off x="1251502" y="387460"/>
            <a:ext cx="2142014" cy="770160"/>
          </a:xfrm>
          <a:prstGeom prst="ellipse">
            <a:avLst/>
          </a:prstGeom>
          <a:solidFill>
            <a:srgbClr val="A5082F">
              <a:alpha val="69804"/>
            </a:srgbClr>
          </a:solidFill>
          <a:ln>
            <a:solidFill>
              <a:srgbClr val="A50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Lora"/>
                <a:cs typeface="Arial" panose="020B0604020202020204" pitchFamily="34" charset="0"/>
              </a:rPr>
              <a:t>Bürgerspital-stiftung</a:t>
            </a:r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9EF0C7B4-078F-4218-8E5E-74BE60E75D50}"/>
              </a:ext>
            </a:extLst>
          </p:cNvPr>
          <p:cNvSpPr/>
          <p:nvPr/>
        </p:nvSpPr>
        <p:spPr>
          <a:xfrm>
            <a:off x="1242509" y="1819003"/>
            <a:ext cx="2160000" cy="828000"/>
          </a:xfrm>
          <a:prstGeom prst="rect">
            <a:avLst/>
          </a:prstGeom>
          <a:solidFill>
            <a:srgbClr val="A5082F">
              <a:alpha val="69804"/>
            </a:srgbClr>
          </a:solidFill>
          <a:ln>
            <a:solidFill>
              <a:srgbClr val="A50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Lora"/>
                <a:cs typeface="Arial" panose="020B0604020202020204" pitchFamily="34" charset="0"/>
              </a:rPr>
              <a:t>Stadtbau GmbH</a:t>
            </a:r>
            <a:br>
              <a:rPr lang="de-DE" dirty="0">
                <a:solidFill>
                  <a:schemeClr val="tx1"/>
                </a:solidFill>
                <a:latin typeface="Lora"/>
                <a:cs typeface="Arial" panose="020B0604020202020204" pitchFamily="34" charset="0"/>
              </a:rPr>
            </a:br>
            <a:r>
              <a:rPr lang="de-DE" dirty="0">
                <a:solidFill>
                  <a:schemeClr val="tx1"/>
                </a:solidFill>
                <a:latin typeface="Lora"/>
                <a:cs typeface="Arial" panose="020B0604020202020204" pitchFamily="34" charset="0"/>
              </a:rPr>
              <a:t>Dachau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65F7266B-D081-46F1-9C9E-D279A533B00C}"/>
              </a:ext>
            </a:extLst>
          </p:cNvPr>
          <p:cNvSpPr/>
          <p:nvPr/>
        </p:nvSpPr>
        <p:spPr>
          <a:xfrm>
            <a:off x="8375593" y="1849319"/>
            <a:ext cx="2304256" cy="828000"/>
          </a:xfrm>
          <a:prstGeom prst="rect">
            <a:avLst/>
          </a:prstGeom>
          <a:solidFill>
            <a:srgbClr val="A5082F">
              <a:alpha val="69804"/>
            </a:srgbClr>
          </a:solidFill>
          <a:ln>
            <a:solidFill>
              <a:srgbClr val="A50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Lora"/>
                <a:cs typeface="Arial" panose="020B0604020202020204" pitchFamily="34" charset="0"/>
              </a:rPr>
              <a:t>VHS Dachau GmbH</a:t>
            </a:r>
          </a:p>
        </p:txBody>
      </p:sp>
      <p:sp>
        <p:nvSpPr>
          <p:cNvPr id="84" name="Rechteck 83">
            <a:extLst>
              <a:ext uri="{FF2B5EF4-FFF2-40B4-BE49-F238E27FC236}">
                <a16:creationId xmlns:a16="http://schemas.microsoft.com/office/drawing/2014/main" id="{78A35F60-9157-426F-BAA8-F54A8EAEC691}"/>
              </a:ext>
            </a:extLst>
          </p:cNvPr>
          <p:cNvSpPr/>
          <p:nvPr/>
        </p:nvSpPr>
        <p:spPr>
          <a:xfrm>
            <a:off x="6129953" y="3848434"/>
            <a:ext cx="3397797" cy="249177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Trianel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Gaskraftwerk Hamm GmbH &amp; Co.KG</a:t>
            </a:r>
          </a:p>
        </p:txBody>
      </p:sp>
      <p:sp>
        <p:nvSpPr>
          <p:cNvPr id="85" name="Rechteck 84">
            <a:extLst>
              <a:ext uri="{FF2B5EF4-FFF2-40B4-BE49-F238E27FC236}">
                <a16:creationId xmlns:a16="http://schemas.microsoft.com/office/drawing/2014/main" id="{F476643B-18AB-4E05-87F9-B30AA52D39A6}"/>
              </a:ext>
            </a:extLst>
          </p:cNvPr>
          <p:cNvSpPr/>
          <p:nvPr/>
        </p:nvSpPr>
        <p:spPr>
          <a:xfrm>
            <a:off x="6129953" y="3540232"/>
            <a:ext cx="3397793" cy="246505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Trianel</a:t>
            </a: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GmbH</a:t>
            </a:r>
          </a:p>
        </p:txBody>
      </p:sp>
      <p:sp>
        <p:nvSpPr>
          <p:cNvPr id="86" name="Rechteck 85">
            <a:extLst>
              <a:ext uri="{FF2B5EF4-FFF2-40B4-BE49-F238E27FC236}">
                <a16:creationId xmlns:a16="http://schemas.microsoft.com/office/drawing/2014/main" id="{FBC5C194-3CEB-4322-B221-D09AD8969949}"/>
              </a:ext>
            </a:extLst>
          </p:cNvPr>
          <p:cNvSpPr/>
          <p:nvPr/>
        </p:nvSpPr>
        <p:spPr>
          <a:xfrm>
            <a:off x="6129955" y="4159304"/>
            <a:ext cx="3397806" cy="243407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Trianel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Kohlekraftwerk Lünen GmbH &amp;Co. KG</a:t>
            </a:r>
          </a:p>
        </p:txBody>
      </p:sp>
      <p:sp>
        <p:nvSpPr>
          <p:cNvPr id="87" name="Rechteck 86">
            <a:extLst>
              <a:ext uri="{FF2B5EF4-FFF2-40B4-BE49-F238E27FC236}">
                <a16:creationId xmlns:a16="http://schemas.microsoft.com/office/drawing/2014/main" id="{671D1AA5-635F-41A3-8249-AEA907BBBAC1}"/>
              </a:ext>
            </a:extLst>
          </p:cNvPr>
          <p:cNvSpPr/>
          <p:nvPr/>
        </p:nvSpPr>
        <p:spPr>
          <a:xfrm>
            <a:off x="6129952" y="4471513"/>
            <a:ext cx="3410367" cy="261488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Trianel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Windkraftwerk Borkum GmbH &amp; Co. KG</a:t>
            </a:r>
          </a:p>
        </p:txBody>
      </p:sp>
      <p:sp>
        <p:nvSpPr>
          <p:cNvPr id="88" name="Rechteck 87">
            <a:extLst>
              <a:ext uri="{FF2B5EF4-FFF2-40B4-BE49-F238E27FC236}">
                <a16:creationId xmlns:a16="http://schemas.microsoft.com/office/drawing/2014/main" id="{7A9D459C-9683-44B9-88F3-81515D35E1EB}"/>
              </a:ext>
            </a:extLst>
          </p:cNvPr>
          <p:cNvSpPr/>
          <p:nvPr/>
        </p:nvSpPr>
        <p:spPr>
          <a:xfrm>
            <a:off x="6142525" y="4801803"/>
            <a:ext cx="3397810" cy="229189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Trianel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Windkraftwerk Borkum II GmbH &amp; Co. KG</a:t>
            </a:r>
          </a:p>
        </p:txBody>
      </p:sp>
      <p:sp>
        <p:nvSpPr>
          <p:cNvPr id="89" name="Rechteck 88">
            <a:extLst>
              <a:ext uri="{FF2B5EF4-FFF2-40B4-BE49-F238E27FC236}">
                <a16:creationId xmlns:a16="http://schemas.microsoft.com/office/drawing/2014/main" id="{D164CE78-E8C4-4B6B-8616-F36FF6DC7263}"/>
              </a:ext>
            </a:extLst>
          </p:cNvPr>
          <p:cNvSpPr/>
          <p:nvPr/>
        </p:nvSpPr>
        <p:spPr>
          <a:xfrm>
            <a:off x="6129954" y="3221965"/>
            <a:ext cx="3397769" cy="259309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Windpark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Domnitz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GmbH &amp; Co. KG</a:t>
            </a:r>
          </a:p>
        </p:txBody>
      </p:sp>
      <p:sp>
        <p:nvSpPr>
          <p:cNvPr id="90" name="Rechteck 89">
            <a:extLst>
              <a:ext uri="{FF2B5EF4-FFF2-40B4-BE49-F238E27FC236}">
                <a16:creationId xmlns:a16="http://schemas.microsoft.com/office/drawing/2014/main" id="{037CF6D9-3438-4D78-B028-9350AB802FD7}"/>
              </a:ext>
            </a:extLst>
          </p:cNvPr>
          <p:cNvSpPr/>
          <p:nvPr/>
        </p:nvSpPr>
        <p:spPr>
          <a:xfrm>
            <a:off x="6129954" y="2887024"/>
            <a:ext cx="3397767" cy="262070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Windpark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Neutz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 GmbH &amp; Co. KG</a:t>
            </a:r>
          </a:p>
        </p:txBody>
      </p:sp>
      <p:sp>
        <p:nvSpPr>
          <p:cNvPr id="91" name="Rechteck 90">
            <a:extLst>
              <a:ext uri="{FF2B5EF4-FFF2-40B4-BE49-F238E27FC236}">
                <a16:creationId xmlns:a16="http://schemas.microsoft.com/office/drawing/2014/main" id="{BB3C5A07-FFFA-4E78-89BC-28CC0AE057D8}"/>
              </a:ext>
            </a:extLst>
          </p:cNvPr>
          <p:cNvSpPr/>
          <p:nvPr/>
        </p:nvSpPr>
        <p:spPr>
          <a:xfrm>
            <a:off x="6129952" y="5106951"/>
            <a:ext cx="3397811" cy="241743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Windpark Brunn GmbH &amp; Co. KG</a:t>
            </a:r>
          </a:p>
        </p:txBody>
      </p:sp>
      <p:sp>
        <p:nvSpPr>
          <p:cNvPr id="92" name="Rechteck 91">
            <a:extLst>
              <a:ext uri="{FF2B5EF4-FFF2-40B4-BE49-F238E27FC236}">
                <a16:creationId xmlns:a16="http://schemas.microsoft.com/office/drawing/2014/main" id="{2C64F9E1-5D3D-4781-B016-78F8EE180562}"/>
              </a:ext>
            </a:extLst>
          </p:cNvPr>
          <p:cNvSpPr/>
          <p:nvPr/>
        </p:nvSpPr>
        <p:spPr>
          <a:xfrm>
            <a:off x="6129953" y="5432479"/>
            <a:ext cx="3397816" cy="452215"/>
          </a:xfrm>
          <a:prstGeom prst="rect">
            <a:avLst/>
          </a:prstGeom>
          <a:noFill/>
          <a:ln w="25400" cap="flat" cmpd="sng" algn="ctr">
            <a:solidFill>
              <a:srgbClr val="A5082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cs typeface="Arial" panose="020B0604020202020204" pitchFamily="34" charset="0"/>
              </a:rPr>
              <a:t>Projektentwicklungsgesellschaft Vierkirchner Holz GmbH</a:t>
            </a:r>
          </a:p>
        </p:txBody>
      </p:sp>
      <p:cxnSp>
        <p:nvCxnSpPr>
          <p:cNvPr id="93" name="Gerader Verbinder 92">
            <a:extLst>
              <a:ext uri="{FF2B5EF4-FFF2-40B4-BE49-F238E27FC236}">
                <a16:creationId xmlns:a16="http://schemas.microsoft.com/office/drawing/2014/main" id="{83F5CB64-7E3D-4351-963C-AB0A732A311C}"/>
              </a:ext>
            </a:extLst>
          </p:cNvPr>
          <p:cNvCxnSpPr>
            <a:cxnSpLocks/>
          </p:cNvCxnSpPr>
          <p:nvPr/>
        </p:nvCxnSpPr>
        <p:spPr>
          <a:xfrm>
            <a:off x="4631201" y="4208361"/>
            <a:ext cx="0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01" name="Gerader Verbinder 100">
            <a:extLst>
              <a:ext uri="{FF2B5EF4-FFF2-40B4-BE49-F238E27FC236}">
                <a16:creationId xmlns:a16="http://schemas.microsoft.com/office/drawing/2014/main" id="{946C9A88-8AC5-4992-9CBB-4952FFE3C8E1}"/>
              </a:ext>
            </a:extLst>
          </p:cNvPr>
          <p:cNvCxnSpPr>
            <a:cxnSpLocks/>
          </p:cNvCxnSpPr>
          <p:nvPr/>
        </p:nvCxnSpPr>
        <p:spPr>
          <a:xfrm>
            <a:off x="5919945" y="5549904"/>
            <a:ext cx="222580" cy="1"/>
          </a:xfrm>
          <a:prstGeom prst="line">
            <a:avLst/>
          </a:prstGeom>
          <a:noFill/>
          <a:ln w="9525" cap="flat" cmpd="sng" algn="ctr">
            <a:solidFill>
              <a:srgbClr val="A5082F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947445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A19E0E7-6F1D-402B-A308-F1D961AB6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AF58-5522-3144-939C-0E313F176736}" type="slidenum">
              <a:rPr lang="de-DE" smtClean="0">
                <a:latin typeface="Lora"/>
              </a:rPr>
              <a:pPr/>
              <a:t>3</a:t>
            </a:fld>
            <a:endParaRPr lang="de-DE" dirty="0">
              <a:latin typeface="Lora"/>
            </a:endParaRPr>
          </a:p>
        </p:txBody>
      </p:sp>
      <p:graphicFrame>
        <p:nvGraphicFramePr>
          <p:cNvPr id="8" name="Inhaltsplatzhalter 7">
            <a:extLst>
              <a:ext uri="{FF2B5EF4-FFF2-40B4-BE49-F238E27FC236}">
                <a16:creationId xmlns:a16="http://schemas.microsoft.com/office/drawing/2014/main" id="{72E3151D-6014-4960-8F57-1CFCA15B07E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45973633"/>
              </p:ext>
            </p:extLst>
          </p:nvPr>
        </p:nvGraphicFramePr>
        <p:xfrm>
          <a:off x="750653" y="612843"/>
          <a:ext cx="10280514" cy="1180662"/>
        </p:xfrm>
        <a:graphic>
          <a:graphicData uri="http://schemas.openxmlformats.org/drawingml/2006/table">
            <a:tbl>
              <a:tblPr firstRow="1" firstCol="1" bandRow="1"/>
              <a:tblGrid>
                <a:gridCol w="7012019">
                  <a:extLst>
                    <a:ext uri="{9D8B030D-6E8A-4147-A177-3AD203B41FA5}">
                      <a16:colId xmlns:a16="http://schemas.microsoft.com/office/drawing/2014/main" val="2640986997"/>
                    </a:ext>
                  </a:extLst>
                </a:gridCol>
                <a:gridCol w="1692613">
                  <a:extLst>
                    <a:ext uri="{9D8B030D-6E8A-4147-A177-3AD203B41FA5}">
                      <a16:colId xmlns:a16="http://schemas.microsoft.com/office/drawing/2014/main" val="3571376070"/>
                    </a:ext>
                  </a:extLst>
                </a:gridCol>
                <a:gridCol w="1575882">
                  <a:extLst>
                    <a:ext uri="{9D8B030D-6E8A-4147-A177-3AD203B41FA5}">
                      <a16:colId xmlns:a16="http://schemas.microsoft.com/office/drawing/2014/main" val="325385337"/>
                    </a:ext>
                  </a:extLst>
                </a:gridCol>
              </a:tblGrid>
              <a:tr h="45895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Beteiligung der Stadt Dachau an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FFFFFF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Prozentualer Anteil am Stammkapital</a:t>
                      </a:r>
                      <a:endParaRPr lang="de-DE" sz="14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FFFFFF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Höhe der Kapitaleinlage</a:t>
                      </a:r>
                      <a:endParaRPr lang="de-DE" sz="14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700785"/>
                  </a:ext>
                </a:extLst>
              </a:tr>
              <a:tr h="2405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Stadtbau Dachau GmbH</a:t>
                      </a: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99,98 %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3.237.806,97 €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981451"/>
                  </a:ext>
                </a:extLst>
              </a:tr>
              <a:tr h="2405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VHS Dachau GmbH</a:t>
                      </a: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100 %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25.500,00 €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498684"/>
                  </a:ext>
                </a:extLst>
              </a:tr>
              <a:tr h="2405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Stadtwerke Dachau Eigenbetrieb</a:t>
                      </a: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16.200.000,00 €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66" marR="45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991262"/>
                  </a:ext>
                </a:extLst>
              </a:tr>
            </a:tbl>
          </a:graphicData>
        </a:graphic>
      </p:graphicFrame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33EE610D-B0C0-4388-8E41-EDCAFF908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026070"/>
              </p:ext>
            </p:extLst>
          </p:nvPr>
        </p:nvGraphicFramePr>
        <p:xfrm>
          <a:off x="750652" y="1793505"/>
          <a:ext cx="10280514" cy="4607295"/>
        </p:xfrm>
        <a:graphic>
          <a:graphicData uri="http://schemas.openxmlformats.org/drawingml/2006/table">
            <a:tbl>
              <a:tblPr firstRow="1" firstCol="1" bandRow="1"/>
              <a:tblGrid>
                <a:gridCol w="7025693">
                  <a:extLst>
                    <a:ext uri="{9D8B030D-6E8A-4147-A177-3AD203B41FA5}">
                      <a16:colId xmlns:a16="http://schemas.microsoft.com/office/drawing/2014/main" val="4152277468"/>
                    </a:ext>
                  </a:extLst>
                </a:gridCol>
                <a:gridCol w="1683266">
                  <a:extLst>
                    <a:ext uri="{9D8B030D-6E8A-4147-A177-3AD203B41FA5}">
                      <a16:colId xmlns:a16="http://schemas.microsoft.com/office/drawing/2014/main" val="4149530756"/>
                    </a:ext>
                  </a:extLst>
                </a:gridCol>
                <a:gridCol w="1571555">
                  <a:extLst>
                    <a:ext uri="{9D8B030D-6E8A-4147-A177-3AD203B41FA5}">
                      <a16:colId xmlns:a16="http://schemas.microsoft.com/office/drawing/2014/main" val="1526605365"/>
                    </a:ext>
                  </a:extLst>
                </a:gridCol>
              </a:tblGrid>
              <a:tr h="4381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Beteiligung der Stadtwerke Dachau an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Prozentualer Anteil am Stammkapital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Höhe der Kapitaleinlage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225560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BavariaGIS</a:t>
                      </a:r>
                      <a:r>
                        <a:rPr lang="de-DE" sz="1200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GmbH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4,80 %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4.800,00 €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656532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Dachau </a:t>
                      </a:r>
                      <a:r>
                        <a:rPr lang="de-DE" sz="1200" dirty="0" err="1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CityCom</a:t>
                      </a:r>
                      <a:r>
                        <a:rPr lang="de-DE" sz="1200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GmbH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50.000,00 €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694200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Energieallianz Projekt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12,10 %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200.000,00 €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519114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Energieallianz Bayern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7,27 %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40.000,00 €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208275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Innkraft Bayern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17,88 %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9.921.087,09 €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614347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KOS Energie GmbH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5,56 %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2.500,00 €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699206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Trianel Gaskraftwerk Hamm GmbH &amp; Co. KG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0,93 %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484.514,50 €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482595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Trianel GmbH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0,50 %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100.000,00 €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8004150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Trianel Kohlekraftwerk Lünen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0,53 %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781.120,38 €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7162692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Trianel</a:t>
                      </a:r>
                      <a:r>
                        <a:rPr lang="de-DE" sz="1200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Windkraftwerk Borkum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1,15 %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3.427.000,00 €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80240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Trianel Windkraftwerk Borkum II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0,42 %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378.686,47 €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860154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Windpark Adorf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5,57 %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193.460,07 €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6619393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Windpark</a:t>
                      </a:r>
                      <a:r>
                        <a:rPr lang="en-US" sz="1200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Domnitz</a:t>
                      </a:r>
                      <a:r>
                        <a:rPr lang="en-US" sz="1200" dirty="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GmbH &amp; Co. KG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2,28 %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2.110,51 €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083948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Windpark Neutz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7,71 %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559.357,11 €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899282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Windpark Oerlenbach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7,19 %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213.924,96 €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984091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Windpark Zieger GmbH &amp; Co. KG</a:t>
                      </a: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2,56 %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107.141,46 €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9204907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Solarenergie Bayern GmbH &amp; Co. KG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4,89 %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33.252,00 €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379952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Solarenergie Bayern Plus GmbH &amp; Co. KG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4,89 %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209.048,00 €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2492596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Solarenergie Bayern GmbH II &amp; Co. KG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3,64 %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246.000,00 €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302024"/>
                  </a:ext>
                </a:extLst>
              </a:tr>
              <a:tr h="1966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Windpark Brunn GmbH &amp; Co. KG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3,97 %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39.666,00 €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5666546"/>
                  </a:ext>
                </a:extLst>
              </a:tr>
              <a:tr h="2358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Projektentwicklungsgesellschaft Vierkirchner Holz GmbH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12,50 %</a:t>
                      </a:r>
                      <a:endParaRPr lang="de-DE" sz="120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  <a:effectLst/>
                          <a:latin typeface="Lora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3.125,00 €</a:t>
                      </a:r>
                      <a:endParaRPr lang="de-DE" sz="1200" dirty="0">
                        <a:effectLst/>
                        <a:latin typeface="Lora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69" marR="3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9875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365372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419</Words>
  <Application>Microsoft Office PowerPoint</Application>
  <PresentationFormat>Breitbild</PresentationFormat>
  <Paragraphs>110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Lora</vt:lpstr>
      <vt:lpstr>Times New Roman</vt:lpstr>
      <vt:lpstr>Benutzerdefiniertes Design</vt:lpstr>
      <vt:lpstr>Beteiligungen der  Stadt Dachau (Stand: 31.12.2025)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Florian Marschall</dc:creator>
  <cp:lastModifiedBy>Stingl Julia</cp:lastModifiedBy>
  <cp:revision>43</cp:revision>
  <dcterms:created xsi:type="dcterms:W3CDTF">2025-12-10T09:58:14Z</dcterms:created>
  <dcterms:modified xsi:type="dcterms:W3CDTF">2026-07-23T11:33:13Z</dcterms:modified>
</cp:coreProperties>
</file>